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60" r:id="rId4"/>
    <p:sldId id="262" r:id="rId5"/>
    <p:sldId id="270" r:id="rId6"/>
    <p:sldId id="261" r:id="rId7"/>
    <p:sldId id="264" r:id="rId8"/>
    <p:sldId id="265" r:id="rId9"/>
    <p:sldId id="266" r:id="rId10"/>
    <p:sldId id="269" r:id="rId11"/>
    <p:sldId id="271" r:id="rId1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23"/>
    <a:srgbClr val="CE1A20"/>
    <a:srgbClr val="D3A907"/>
    <a:srgbClr val="832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49" autoAdjust="0"/>
  </p:normalViewPr>
  <p:slideViewPr>
    <p:cSldViewPr>
      <p:cViewPr varScale="1">
        <p:scale>
          <a:sx n="101" d="100"/>
          <a:sy n="101" d="100"/>
        </p:scale>
        <p:origin x="130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442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A26AD-2087-4924-887F-58983794211B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08673-EEE7-4A52-B4DF-71E3DC8AF51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7518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E6A52-1FE3-4657-97AA-373DF5613D01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ABC81-828B-44BC-87A5-288C897CCFD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58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57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991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/>
              <a:t>Ik heb sociale ongelijkheid hier toegevoegd.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73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837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19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2560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1025C5-30B2-435E-8E39-29AC30D392AC}" type="slidenum">
              <a:rPr lang="nl-NL" altLang="nl-NL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147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3626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564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088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BABC81-828B-44BC-87A5-288C897CCFD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288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003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8475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871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992888" cy="866527"/>
          </a:xfrm>
        </p:spPr>
        <p:txBody>
          <a:bodyPr/>
          <a:lstStyle>
            <a:lvl1pPr algn="r">
              <a:defRPr>
                <a:solidFill>
                  <a:srgbClr val="F36F2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cxnSp>
        <p:nvCxnSpPr>
          <p:cNvPr id="7" name="Rechte verbindingslijn 20">
            <a:extLst>
              <a:ext uri="{FF2B5EF4-FFF2-40B4-BE49-F238E27FC236}">
                <a16:creationId xmlns:a16="http://schemas.microsoft.com/office/drawing/2014/main" id="{77B2D718-CE7A-4B65-ABF8-51FFAA07B837}"/>
              </a:ext>
            </a:extLst>
          </p:cNvPr>
          <p:cNvCxnSpPr/>
          <p:nvPr userDrawn="1"/>
        </p:nvCxnSpPr>
        <p:spPr>
          <a:xfrm flipH="1">
            <a:off x="1259632" y="1916832"/>
            <a:ext cx="7416824" cy="0"/>
          </a:xfrm>
          <a:prstGeom prst="line">
            <a:avLst/>
          </a:prstGeom>
          <a:ln>
            <a:solidFill>
              <a:srgbClr val="F36F23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881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52991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999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859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243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19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296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0124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6720BC2-7D7F-4353-B508-B0BA400D0A99}" type="datetimeFigureOut">
              <a:rPr lang="nl-NL" smtClean="0"/>
              <a:t>8-9-2020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5F6018E-FEF8-4476-A34A-C92929739490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69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www.schooltv.nl/video/hoe-werkt-macht-net-als-bij-ap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chooltv.nl/video/hoe-werkt-macht-net-als-bij-apen/#q=mach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valkleadershipcompany.nl/waardenlij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video/metropolis-in-de-klas-wi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7589" y="404664"/>
            <a:ext cx="7908999" cy="1118766"/>
          </a:xfrm>
        </p:spPr>
        <p:txBody>
          <a:bodyPr>
            <a:normAutofit fontScale="90000"/>
          </a:bodyPr>
          <a:lstStyle/>
          <a:p>
            <a:r>
              <a:rPr lang="nl-NL" dirty="0"/>
              <a:t>1.3 Kernbegrippen bij maatschappijleer</a:t>
            </a:r>
          </a:p>
        </p:txBody>
      </p:sp>
      <p:pic>
        <p:nvPicPr>
          <p:cNvPr id="7" name="Picture 12" descr="https://nrc-reader.s3.amazonaws.com/articles/2181/assets/7155/cms_retina.full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244725"/>
            <a:ext cx="25654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http://static1.persgroep.net/volkskrant/image/53f0a17b-cf6b-46f3-adda-3a6dabddd9b2?width=664&amp;height=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t="20985" r="-47" b="-6090"/>
          <a:stretch>
            <a:fillRect/>
          </a:stretch>
        </p:blipFill>
        <p:spPr bwMode="auto">
          <a:xfrm>
            <a:off x="2124075" y="2255838"/>
            <a:ext cx="37766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ntegratie1017018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40388" y="4062413"/>
            <a:ext cx="3024187" cy="203358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59" y="4062413"/>
            <a:ext cx="2795545" cy="205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http://muziek.gijs.info/GetFile.php?Nmbr=689&amp;Mid=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0" y="4062413"/>
            <a:ext cx="1600436" cy="20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3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490" y="309357"/>
            <a:ext cx="7200900" cy="510952"/>
          </a:xfrm>
        </p:spPr>
        <p:txBody>
          <a:bodyPr>
            <a:normAutofit fontScale="90000"/>
          </a:bodyPr>
          <a:lstStyle/>
          <a:p>
            <a:r>
              <a:rPr lang="nl-NL" dirty="0"/>
              <a:t>Video-opdracht</a:t>
            </a:r>
          </a:p>
        </p:txBody>
      </p:sp>
      <p:sp>
        <p:nvSpPr>
          <p:cNvPr id="4" name="Afgeronde rechthoek 4"/>
          <p:cNvSpPr/>
          <p:nvPr/>
        </p:nvSpPr>
        <p:spPr>
          <a:xfrm>
            <a:off x="883612" y="5014750"/>
            <a:ext cx="7376776" cy="1423132"/>
          </a:xfrm>
          <a:prstGeom prst="roundRect">
            <a:avLst/>
          </a:prstGeom>
          <a:solidFill>
            <a:schemeClr val="bg1"/>
          </a:solidFill>
          <a:ln>
            <a:solidFill>
              <a:srgbClr val="C94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altLang="nl-NL" sz="2400" b="1" i="1" u="sng" dirty="0">
                <a:solidFill>
                  <a:schemeClr val="tx1"/>
                </a:solidFill>
              </a:rPr>
              <a:t>Kijkopdracht 1:</a:t>
            </a:r>
            <a:r>
              <a:rPr lang="nl-NL" altLang="nl-NL" sz="2400" b="1" i="1" dirty="0">
                <a:solidFill>
                  <a:schemeClr val="tx1"/>
                </a:solidFill>
              </a:rPr>
              <a:t> Welke machtsmiddelen </a:t>
            </a:r>
            <a:r>
              <a:rPr lang="nl-NL" altLang="nl-NL" sz="2400" i="1" dirty="0">
                <a:solidFill>
                  <a:schemeClr val="tx1"/>
                </a:solidFill>
              </a:rPr>
              <a:t>van apen herken je in dit videofragment?</a:t>
            </a:r>
          </a:p>
          <a:p>
            <a:pPr eaLnBrk="1" hangingPunct="1">
              <a:defRPr/>
            </a:pPr>
            <a:r>
              <a:rPr lang="nl-NL" altLang="nl-NL" sz="2400" b="1" i="1" u="sng" dirty="0">
                <a:solidFill>
                  <a:schemeClr val="tx1"/>
                </a:solidFill>
              </a:rPr>
              <a:t>Kijkopdracht 2:</a:t>
            </a:r>
            <a:r>
              <a:rPr lang="nl-NL" altLang="nl-NL" sz="2400" b="1" i="1" dirty="0">
                <a:solidFill>
                  <a:schemeClr val="tx1"/>
                </a:solidFill>
              </a:rPr>
              <a:t> </a:t>
            </a:r>
            <a:r>
              <a:rPr lang="nl-NL" altLang="nl-NL" sz="2400" i="1" dirty="0">
                <a:solidFill>
                  <a:schemeClr val="tx1"/>
                </a:solidFill>
              </a:rPr>
              <a:t>Benoem </a:t>
            </a:r>
            <a:r>
              <a:rPr lang="nl-NL" altLang="nl-NL" sz="2400" b="1" i="1" dirty="0">
                <a:solidFill>
                  <a:schemeClr val="tx1"/>
                </a:solidFill>
              </a:rPr>
              <a:t>twee gevolgen </a:t>
            </a:r>
            <a:r>
              <a:rPr lang="nl-NL" altLang="nl-NL" sz="2400" i="1" dirty="0">
                <a:solidFill>
                  <a:schemeClr val="tx1"/>
                </a:solidFill>
              </a:rPr>
              <a:t>die het hebben van macht op mensen kan hebben.</a:t>
            </a:r>
            <a:endParaRPr lang="nl-NL" altLang="nl-NL" sz="2400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6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281508"/>
              </p:ext>
            </p:extLst>
          </p:nvPr>
        </p:nvGraphicFramePr>
        <p:xfrm>
          <a:off x="1413387" y="1123251"/>
          <a:ext cx="641032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Image" r:id="rId5" imgW="8494920" imgH="4761720" progId="Photoshop.Image.16">
                  <p:embed/>
                </p:oleObj>
              </mc:Choice>
              <mc:Fallback>
                <p:oleObj name="Image" r:id="rId5" imgW="8494920" imgH="4761720" progId="Photoshop.Image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3387" y="1123251"/>
                        <a:ext cx="6410325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al 4">
            <a:hlinkClick r:id="rId4"/>
          </p:cNvPr>
          <p:cNvSpPr/>
          <p:nvPr/>
        </p:nvSpPr>
        <p:spPr>
          <a:xfrm>
            <a:off x="4047270" y="2153893"/>
            <a:ext cx="1379832" cy="137983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6" name="Gelijkbenige driehoek 5">
            <a:hlinkClick r:id="rId4"/>
          </p:cNvPr>
          <p:cNvSpPr/>
          <p:nvPr/>
        </p:nvSpPr>
        <p:spPr>
          <a:xfrm rot="5400000">
            <a:off x="4335009" y="2334101"/>
            <a:ext cx="1188913" cy="100088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319281" y="4639738"/>
            <a:ext cx="60304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7"/>
              </a:rPr>
              <a:t>http://www.schooltv.nl/video/hoe-werkt-macht-net-als-bij-apen/</a:t>
            </a:r>
            <a:endParaRPr lang="en-US" sz="1600" dirty="0"/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A1848BE0-E0E8-4576-852D-E4C4B8272C71}"/>
              </a:ext>
            </a:extLst>
          </p:cNvPr>
          <p:cNvSpPr/>
          <p:nvPr/>
        </p:nvSpPr>
        <p:spPr>
          <a:xfrm>
            <a:off x="6959112" y="4342339"/>
            <a:ext cx="864096" cy="37501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4:13</a:t>
            </a:r>
          </a:p>
        </p:txBody>
      </p:sp>
    </p:spTree>
    <p:extLst>
      <p:ext uri="{BB962C8B-B14F-4D97-AF65-F5344CB8AC3E}">
        <p14:creationId xmlns:p14="http://schemas.microsoft.com/office/powerpoint/2010/main" val="108503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40131"/>
            <a:ext cx="7200900" cy="58296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Sociale ongelijkheid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755576" y="1268760"/>
            <a:ext cx="7931224" cy="1630475"/>
          </a:xfrm>
        </p:spPr>
        <p:txBody>
          <a:bodyPr/>
          <a:lstStyle/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Niet iedereen lukt het om een hoge plek op de maatschappelijke ladder te krijgen. Deze ongelijkheid noem je </a:t>
            </a:r>
            <a:r>
              <a:rPr lang="nl-NL" b="1" dirty="0">
                <a:solidFill>
                  <a:schemeClr val="tx1"/>
                </a:solidFill>
              </a:rPr>
              <a:t>sociale ongelijkheid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576" y="3310247"/>
            <a:ext cx="2448272" cy="864096"/>
          </a:xfrm>
          <a:prstGeom prst="rect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Sociale ongelijkheid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275856" y="3310247"/>
            <a:ext cx="360040" cy="864096"/>
          </a:xfrm>
          <a:prstGeom prst="rightArrow">
            <a:avLst/>
          </a:prstGeom>
          <a:solidFill>
            <a:srgbClr val="F36F23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707904" y="3238239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Macht, kennis en geld zijn niet gelijk over alle mensen verdeeld.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85355"/>
            <a:ext cx="2018233" cy="129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Afbeeldingsresultaat voor voedselb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768410"/>
            <a:ext cx="2688764" cy="92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5550"/>
            <a:ext cx="7200900" cy="726976"/>
          </a:xfrm>
        </p:spPr>
        <p:txBody>
          <a:bodyPr/>
          <a:lstStyle/>
          <a:p>
            <a:pPr eaLnBrk="1" hangingPunct="1"/>
            <a:r>
              <a:rPr lang="nl-NL" altLang="nl-NL" dirty="0">
                <a:solidFill>
                  <a:schemeClr val="tx1"/>
                </a:solidFill>
              </a:rPr>
              <a:t>Kernbegrippen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340768"/>
            <a:ext cx="7571184" cy="3024336"/>
          </a:xfrm>
        </p:spPr>
        <p:txBody>
          <a:bodyPr>
            <a:normAutofit lnSpcReduction="10000"/>
          </a:bodyPr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nl-NL" altLang="nl-NL" sz="2800" b="1" dirty="0">
                <a:solidFill>
                  <a:schemeClr val="tx1"/>
                </a:solidFill>
              </a:rPr>
              <a:t>Belangrijke begrippen </a:t>
            </a:r>
            <a:r>
              <a:rPr lang="nl-NL" altLang="nl-NL" sz="2800" dirty="0">
                <a:solidFill>
                  <a:schemeClr val="tx1"/>
                </a:solidFill>
              </a:rPr>
              <a:t>die bij maatschappijleer </a:t>
            </a:r>
          </a:p>
          <a:p>
            <a:pPr marL="571500" indent="-571500" eaLnBrk="1" hangingPunct="1">
              <a:buFont typeface="Wingdings" pitchFamily="2" charset="2"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regelmatig terugkomen zijn:</a:t>
            </a:r>
          </a:p>
          <a:p>
            <a:pPr marL="571500" indent="-571500" eaLnBrk="1" hangingPunct="1"/>
            <a:r>
              <a:rPr lang="nl-NL" altLang="nl-NL" sz="2800" dirty="0">
                <a:solidFill>
                  <a:schemeClr val="tx1"/>
                </a:solidFill>
              </a:rPr>
              <a:t>Waarden en normen</a:t>
            </a:r>
          </a:p>
          <a:p>
            <a:pPr marL="571500" indent="-571500" eaLnBrk="1" hangingPunct="1"/>
            <a:r>
              <a:rPr lang="nl-NL" altLang="nl-NL" sz="2800" dirty="0">
                <a:solidFill>
                  <a:schemeClr val="tx1"/>
                </a:solidFill>
              </a:rPr>
              <a:t>Belangen</a:t>
            </a:r>
          </a:p>
          <a:p>
            <a:pPr marL="571500" indent="-571500" eaLnBrk="1" hangingPunct="1"/>
            <a:r>
              <a:rPr lang="nl-NL" altLang="nl-NL" sz="2800" dirty="0">
                <a:solidFill>
                  <a:schemeClr val="tx1"/>
                </a:solidFill>
              </a:rPr>
              <a:t>Macht</a:t>
            </a:r>
          </a:p>
          <a:p>
            <a:pPr marL="571500" indent="-571500" eaLnBrk="1" hangingPunct="1"/>
            <a:r>
              <a:rPr lang="nl-NL" altLang="nl-NL" sz="2800" dirty="0">
                <a:solidFill>
                  <a:schemeClr val="tx1"/>
                </a:solidFill>
              </a:rPr>
              <a:t>Sociale ongelijkheid</a:t>
            </a:r>
          </a:p>
        </p:txBody>
      </p:sp>
      <p:pic>
        <p:nvPicPr>
          <p:cNvPr id="5" name="Picture 11" descr="https://www.nationaleombudsman.nl/uploads/hh_01919044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1128"/>
            <a:ext cx="2459399" cy="16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52" y="4549817"/>
            <a:ext cx="2736304" cy="1669145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C17985-E98E-476C-9788-748407389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436" y="4495867"/>
            <a:ext cx="2589364" cy="172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92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76984"/>
            <a:ext cx="72009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solidFill>
                  <a:schemeClr val="tx1"/>
                </a:solidFill>
              </a:rPr>
              <a:t>Waarden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83569" y="2343138"/>
            <a:ext cx="5472608" cy="3750157"/>
          </a:xfrm>
        </p:spPr>
        <p:txBody>
          <a:bodyPr rtlCol="0">
            <a:normAutofit fontScale="92500" lnSpcReduction="10000"/>
          </a:bodyPr>
          <a:lstStyle/>
          <a:p>
            <a:pPr marL="571500" indent="-57150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400" b="1" dirty="0">
                <a:solidFill>
                  <a:schemeClr val="tx1"/>
                </a:solidFill>
              </a:rPr>
              <a:t>Voorbeelden</a:t>
            </a:r>
            <a:r>
              <a:rPr lang="nl-NL" altLang="nl-NL" sz="2400" dirty="0">
                <a:solidFill>
                  <a:schemeClr val="tx1"/>
                </a:solidFill>
              </a:rPr>
              <a:t> hiervan zijn: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Familie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Aanzien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Vrijheid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Gezondheid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Discipline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400" b="1" dirty="0">
                <a:solidFill>
                  <a:schemeClr val="tx1"/>
                </a:solidFill>
              </a:rPr>
              <a:t>Tip: </a:t>
            </a:r>
            <a:r>
              <a:rPr lang="nl-NL" altLang="nl-NL" sz="2400" dirty="0">
                <a:solidFill>
                  <a:schemeClr val="tx1"/>
                </a:solidFill>
              </a:rPr>
              <a:t>een waarde kun je meestal in </a:t>
            </a:r>
            <a:r>
              <a:rPr lang="nl-NL" altLang="nl-NL" sz="2400" b="1" dirty="0">
                <a:solidFill>
                  <a:schemeClr val="tx1"/>
                </a:solidFill>
              </a:rPr>
              <a:t>één woord </a:t>
            </a:r>
            <a:r>
              <a:rPr lang="nl-NL" altLang="nl-NL" sz="2400" dirty="0">
                <a:solidFill>
                  <a:schemeClr val="tx1"/>
                </a:solidFill>
              </a:rPr>
              <a:t>omschrijven.</a:t>
            </a:r>
            <a:endParaRPr lang="nl-NL" altLang="nl-NL" sz="1400" dirty="0">
              <a:solidFill>
                <a:schemeClr val="tx1"/>
              </a:solidFill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1400" dirty="0">
                <a:solidFill>
                  <a:schemeClr val="tx1"/>
                </a:solidFill>
              </a:rPr>
              <a:t>Klik </a:t>
            </a:r>
            <a:r>
              <a:rPr lang="nl-NL" altLang="nl-NL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hier</a:t>
            </a:r>
            <a:r>
              <a:rPr lang="nl-NL" altLang="nl-NL" sz="1400" dirty="0">
                <a:solidFill>
                  <a:schemeClr val="tx1"/>
                </a:solidFill>
              </a:rPr>
              <a:t> voor een lijst met nog meer voorbeelden van waarden.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nl-NL" altLang="nl-NL" sz="2400" dirty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nl-NL" altLang="nl-NL" sz="2600" i="1" dirty="0"/>
          </a:p>
        </p:txBody>
      </p:sp>
      <p:sp>
        <p:nvSpPr>
          <p:cNvPr id="5" name="Rechthoek 4"/>
          <p:cNvSpPr/>
          <p:nvPr/>
        </p:nvSpPr>
        <p:spPr>
          <a:xfrm>
            <a:off x="549275" y="1328738"/>
            <a:ext cx="1935163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/>
              <a:t>Waarden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2555875" y="1327150"/>
            <a:ext cx="360363" cy="649288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5126" name="Tekstvak 6"/>
          <p:cNvSpPr txBox="1">
            <a:spLocks noChangeArrowheads="1"/>
          </p:cNvSpPr>
          <p:nvPr/>
        </p:nvSpPr>
        <p:spPr bwMode="auto">
          <a:xfrm>
            <a:off x="3059113" y="1268413"/>
            <a:ext cx="5697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b="1" dirty="0"/>
              <a:t>Principes</a:t>
            </a:r>
            <a:r>
              <a:rPr lang="nl-NL" altLang="nl-NL" sz="2400" dirty="0"/>
              <a:t> die mensen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dirty="0"/>
              <a:t>belangrijk vinden en willen nastreven.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99" y="2347702"/>
            <a:ext cx="2864859" cy="243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91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031" y="263098"/>
            <a:ext cx="72009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solidFill>
                  <a:schemeClr val="tx1"/>
                </a:solidFill>
              </a:rPr>
              <a:t>Normen</a:t>
            </a:r>
          </a:p>
        </p:txBody>
      </p:sp>
      <p:sp>
        <p:nvSpPr>
          <p:cNvPr id="5" name="Rechthoek 4"/>
          <p:cNvSpPr/>
          <p:nvPr/>
        </p:nvSpPr>
        <p:spPr>
          <a:xfrm>
            <a:off x="755576" y="1328738"/>
            <a:ext cx="1728862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b="1" dirty="0"/>
              <a:t>Normen</a:t>
            </a:r>
          </a:p>
        </p:txBody>
      </p:sp>
      <p:sp>
        <p:nvSpPr>
          <p:cNvPr id="6" name="PIJL-RECHTS 5"/>
          <p:cNvSpPr/>
          <p:nvPr/>
        </p:nvSpPr>
        <p:spPr>
          <a:xfrm>
            <a:off x="2555875" y="1327150"/>
            <a:ext cx="360363" cy="649288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149" name="Tekstvak 6"/>
          <p:cNvSpPr txBox="1">
            <a:spLocks noChangeArrowheads="1"/>
          </p:cNvSpPr>
          <p:nvPr/>
        </p:nvSpPr>
        <p:spPr bwMode="auto">
          <a:xfrm>
            <a:off x="2987675" y="1268413"/>
            <a:ext cx="583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b="1" dirty="0"/>
              <a:t>Regels </a:t>
            </a:r>
            <a:r>
              <a:rPr lang="nl-NL" altLang="nl-NL" sz="2400" dirty="0"/>
              <a:t>over hoe jij en anderen zich moeten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400" dirty="0"/>
              <a:t>gedragen. (gedragsregels)</a:t>
            </a:r>
            <a:endParaRPr lang="nl-NL" altLang="nl-NL" sz="2000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340769"/>
              </p:ext>
            </p:extLst>
          </p:nvPr>
        </p:nvGraphicFramePr>
        <p:xfrm>
          <a:off x="827584" y="3500438"/>
          <a:ext cx="7848104" cy="268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7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Waarde</a:t>
                      </a:r>
                    </a:p>
                  </a:txBody>
                  <a:tcPr marL="91431" marR="91431" marT="45669" marB="456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i="1" dirty="0"/>
                        <a:t>Voorbeeld</a:t>
                      </a:r>
                      <a:r>
                        <a:rPr lang="nl-NL" sz="2000" dirty="0"/>
                        <a:t> van</a:t>
                      </a:r>
                      <a:r>
                        <a:rPr lang="nl-NL" sz="2000" baseline="0" dirty="0"/>
                        <a:t> een norm</a:t>
                      </a:r>
                      <a:endParaRPr lang="nl-NL" sz="2000" dirty="0"/>
                    </a:p>
                  </a:txBody>
                  <a:tcPr marL="91431" marR="91431" marT="45669" marB="456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F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Familie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“Je zorgt voor je ouders als ze dat zelf niet meer kunnen.”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Status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vind het belangrijk om veel geld te verdienen</a:t>
                      </a:r>
                      <a:r>
                        <a:rPr lang="nl-NL" sz="2000" baseline="0" dirty="0"/>
                        <a:t>.</a:t>
                      </a:r>
                      <a:r>
                        <a:rPr lang="nl-NL" sz="2000" dirty="0"/>
                        <a:t>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Vrijheid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“Iedereen moet </a:t>
                      </a:r>
                      <a:r>
                        <a:rPr lang="nl-NL" sz="2000" baseline="0" dirty="0"/>
                        <a:t>vrij zijn om te geloven wat hij wil.”</a:t>
                      </a:r>
                      <a:endParaRPr lang="nl-NL" sz="2000" dirty="0"/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Gezondheid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sport drie keer per week om fit te blijven.”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56">
                <a:tc>
                  <a:txBody>
                    <a:bodyPr/>
                    <a:lstStyle/>
                    <a:p>
                      <a:r>
                        <a:rPr lang="nl-NL" sz="2000" dirty="0"/>
                        <a:t>Discipline</a:t>
                      </a:r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dirty="0"/>
                        <a:t>“Ik zorg dat ik altijd mijn huiswerk heb</a:t>
                      </a:r>
                      <a:r>
                        <a:rPr lang="nl-NL" sz="2000" baseline="0" dirty="0"/>
                        <a:t> gemaakt.”</a:t>
                      </a:r>
                      <a:endParaRPr lang="nl-NL" sz="2000" dirty="0"/>
                    </a:p>
                  </a:txBody>
                  <a:tcPr marL="91431" marR="91431" marT="45669" marB="456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Afgeronde rechthoek 7"/>
          <p:cNvSpPr/>
          <p:nvPr/>
        </p:nvSpPr>
        <p:spPr>
          <a:xfrm>
            <a:off x="1476375" y="2528888"/>
            <a:ext cx="6553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i="1" dirty="0">
                <a:solidFill>
                  <a:schemeClr val="tx1"/>
                </a:solidFill>
              </a:rPr>
              <a:t>Normen horen altijd bij een waarde!</a:t>
            </a:r>
          </a:p>
        </p:txBody>
      </p:sp>
    </p:spTree>
    <p:extLst>
      <p:ext uri="{BB962C8B-B14F-4D97-AF65-F5344CB8AC3E}">
        <p14:creationId xmlns:p14="http://schemas.microsoft.com/office/powerpoint/2010/main" val="248966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911796" y="389017"/>
            <a:ext cx="7200900" cy="642849"/>
          </a:xfrm>
        </p:spPr>
        <p:txBody>
          <a:bodyPr>
            <a:normAutofit fontScale="90000"/>
          </a:bodyPr>
          <a:lstStyle/>
          <a:p>
            <a:r>
              <a:rPr lang="nl-NL" altLang="nl-NL" dirty="0">
                <a:solidFill>
                  <a:schemeClr val="tx1"/>
                </a:solidFill>
              </a:rPr>
              <a:t>Normen en waarden</a:t>
            </a:r>
          </a:p>
        </p:txBody>
      </p:sp>
      <p:pic>
        <p:nvPicPr>
          <p:cNvPr id="7171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70" y="1433424"/>
            <a:ext cx="5702969" cy="31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fgeronde rechthoek 4"/>
          <p:cNvSpPr/>
          <p:nvPr/>
        </p:nvSpPr>
        <p:spPr>
          <a:xfrm>
            <a:off x="899592" y="5135725"/>
            <a:ext cx="6822058" cy="1216982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altLang="nl-NL" sz="2400" i="1" dirty="0">
                <a:solidFill>
                  <a:schemeClr val="tx1"/>
                </a:solidFill>
              </a:rPr>
              <a:t>Welke waarden en normen over het onderwerp softdrugs herken je in deze aflevering? Noem </a:t>
            </a:r>
            <a:r>
              <a:rPr lang="nl-NL" altLang="nl-NL" sz="2400" b="1" i="1" dirty="0">
                <a:solidFill>
                  <a:schemeClr val="tx1"/>
                </a:solidFill>
              </a:rPr>
              <a:t>een waarde</a:t>
            </a:r>
            <a:r>
              <a:rPr lang="nl-NL" altLang="nl-NL" sz="2400" i="1" dirty="0">
                <a:solidFill>
                  <a:schemeClr val="tx1"/>
                </a:solidFill>
              </a:rPr>
              <a:t> en </a:t>
            </a:r>
            <a:r>
              <a:rPr lang="nl-NL" altLang="nl-NL" sz="2400" b="1" i="1" dirty="0">
                <a:solidFill>
                  <a:schemeClr val="tx1"/>
                </a:solidFill>
              </a:rPr>
              <a:t>een bijbehorende norm.</a:t>
            </a:r>
          </a:p>
        </p:txBody>
      </p:sp>
      <p:sp>
        <p:nvSpPr>
          <p:cNvPr id="6" name="Ovaal 5">
            <a:hlinkClick r:id="rId3"/>
          </p:cNvPr>
          <p:cNvSpPr/>
          <p:nvPr/>
        </p:nvSpPr>
        <p:spPr>
          <a:xfrm>
            <a:off x="3814761" y="2230056"/>
            <a:ext cx="1514475" cy="15144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7" name="Gelijkbenige driehoek 6">
            <a:hlinkClick r:id="rId3"/>
          </p:cNvPr>
          <p:cNvSpPr/>
          <p:nvPr/>
        </p:nvSpPr>
        <p:spPr>
          <a:xfrm rot="5400000">
            <a:off x="4127498" y="2438018"/>
            <a:ext cx="1304925" cy="10985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nl-NL" dirty="0"/>
          </a:p>
        </p:txBody>
      </p:sp>
      <p:sp>
        <p:nvSpPr>
          <p:cNvPr id="7175" name="Rechthoek 1"/>
          <p:cNvSpPr>
            <a:spLocks noChangeArrowheads="1"/>
          </p:cNvSpPr>
          <p:nvPr/>
        </p:nvSpPr>
        <p:spPr bwMode="auto">
          <a:xfrm>
            <a:off x="1196973" y="4631297"/>
            <a:ext cx="67500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1400" dirty="0">
                <a:hlinkClick r:id="rId3"/>
              </a:rPr>
              <a:t>http://www.schooltv.nl/video/metropolis-in-de-klas-wiet/</a:t>
            </a:r>
            <a:br>
              <a:rPr lang="nl-NL" altLang="nl-NL" sz="1400" dirty="0">
                <a:hlinkClick r:id="rId3"/>
              </a:rPr>
            </a:br>
            <a:endParaRPr lang="nl-NL" altLang="nl-NL" sz="1400" dirty="0">
              <a:hlinkClick r:id="rId3"/>
            </a:endParaRPr>
          </a:p>
        </p:txBody>
      </p:sp>
      <p:sp>
        <p:nvSpPr>
          <p:cNvPr id="2" name="Rechthoek 6">
            <a:extLst>
              <a:ext uri="{FF2B5EF4-FFF2-40B4-BE49-F238E27FC236}">
                <a16:creationId xmlns:a16="http://schemas.microsoft.com/office/drawing/2014/main" id="{0DF95F78-9651-4316-AE3F-20F11178B0EE}"/>
              </a:ext>
            </a:extLst>
          </p:cNvPr>
          <p:cNvSpPr/>
          <p:nvPr/>
        </p:nvSpPr>
        <p:spPr>
          <a:xfrm>
            <a:off x="6300192" y="4586921"/>
            <a:ext cx="864096" cy="375012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10:13</a:t>
            </a:r>
          </a:p>
        </p:txBody>
      </p:sp>
    </p:spTree>
    <p:extLst>
      <p:ext uri="{BB962C8B-B14F-4D97-AF65-F5344CB8AC3E}">
        <p14:creationId xmlns:p14="http://schemas.microsoft.com/office/powerpoint/2010/main" val="278546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6416" y="355242"/>
            <a:ext cx="7200900" cy="585788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Belang</a:t>
            </a:r>
          </a:p>
        </p:txBody>
      </p:sp>
      <p:sp>
        <p:nvSpPr>
          <p:cNvPr id="7" name="Rechthoek 6"/>
          <p:cNvSpPr/>
          <p:nvPr/>
        </p:nvSpPr>
        <p:spPr>
          <a:xfrm>
            <a:off x="683568" y="1343025"/>
            <a:ext cx="1223962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000" b="1" dirty="0"/>
              <a:t>Belang</a:t>
            </a:r>
          </a:p>
        </p:txBody>
      </p:sp>
      <p:sp>
        <p:nvSpPr>
          <p:cNvPr id="8" name="PIJL-RECHTS 7"/>
          <p:cNvSpPr/>
          <p:nvPr/>
        </p:nvSpPr>
        <p:spPr>
          <a:xfrm>
            <a:off x="1980555" y="1341438"/>
            <a:ext cx="360363" cy="649287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2339330" y="1427163"/>
            <a:ext cx="6877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nl-NL" altLang="nl-NL" sz="2600" dirty="0"/>
              <a:t>Het </a:t>
            </a:r>
            <a:r>
              <a:rPr lang="nl-NL" altLang="nl-NL" sz="2600" b="1" dirty="0"/>
              <a:t>voordeel </a:t>
            </a:r>
            <a:r>
              <a:rPr lang="nl-NL" altLang="nl-NL" sz="2600" dirty="0"/>
              <a:t>dat je ergens van hebt.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683269" y="2204865"/>
            <a:ext cx="7777163" cy="1656183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Maak de zinnen af.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Scholieren </a:t>
            </a:r>
            <a:r>
              <a:rPr lang="nl-NL" altLang="nl-NL" sz="2400" i="1" dirty="0">
                <a:solidFill>
                  <a:schemeClr val="tx1"/>
                </a:solidFill>
              </a:rPr>
              <a:t>hebben belang bij ……</a:t>
            </a:r>
            <a:endParaRPr lang="nl-NL" altLang="nl-NL" sz="2400" b="1" i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Autobezitters </a:t>
            </a:r>
            <a:r>
              <a:rPr lang="nl-NL" altLang="nl-NL" sz="2400" i="1" dirty="0">
                <a:solidFill>
                  <a:schemeClr val="tx1"/>
                </a:solidFill>
              </a:rPr>
              <a:t>hebben belang bij …….</a:t>
            </a:r>
          </a:p>
          <a:p>
            <a:pPr marL="571500" indent="-571500">
              <a:buFont typeface="Wingdings" panose="05000000000000000000" pitchFamily="2" charset="2"/>
              <a:buChar char="Ø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Horeca-eigenaren</a:t>
            </a:r>
            <a:r>
              <a:rPr lang="nl-NL" altLang="nl-NL" sz="2400" i="1" dirty="0">
                <a:solidFill>
                  <a:schemeClr val="tx1"/>
                </a:solidFill>
              </a:rPr>
              <a:t> hebben belang bij ……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22" y="4226532"/>
            <a:ext cx="2693784" cy="17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723" y="4226532"/>
            <a:ext cx="2392453" cy="179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6152"/>
            <a:ext cx="1584176" cy="179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7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399" y="267001"/>
            <a:ext cx="7200900" cy="641349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</a:rPr>
              <a:t>Belangentegenstelling</a:t>
            </a:r>
          </a:p>
        </p:txBody>
      </p:sp>
      <p:sp>
        <p:nvSpPr>
          <p:cNvPr id="4" name="Rechthoek 3"/>
          <p:cNvSpPr/>
          <p:nvPr/>
        </p:nvSpPr>
        <p:spPr>
          <a:xfrm>
            <a:off x="549275" y="1328738"/>
            <a:ext cx="2078509" cy="73211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400" b="1" dirty="0"/>
              <a:t>Belangen-</a:t>
            </a:r>
          </a:p>
          <a:p>
            <a:pPr algn="ctr">
              <a:defRPr/>
            </a:pPr>
            <a:r>
              <a:rPr lang="nl-NL" sz="2400" b="1" dirty="0"/>
              <a:t>tegenstelling</a:t>
            </a:r>
          </a:p>
        </p:txBody>
      </p:sp>
      <p:sp>
        <p:nvSpPr>
          <p:cNvPr id="5" name="PIJL-RECHTS 4"/>
          <p:cNvSpPr/>
          <p:nvPr/>
        </p:nvSpPr>
        <p:spPr>
          <a:xfrm>
            <a:off x="2771477" y="1327149"/>
            <a:ext cx="360363" cy="733905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275856" y="1301859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Als het belang van de één botst met het belang van een ander.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683268" y="2492897"/>
            <a:ext cx="7777163" cy="1440159"/>
          </a:xfrm>
          <a:prstGeom prst="roundRect">
            <a:avLst/>
          </a:prstGeom>
          <a:solidFill>
            <a:schemeClr val="bg1"/>
          </a:solidFill>
          <a:ln>
            <a:solidFill>
              <a:srgbClr val="F36F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None/>
              <a:defRPr/>
            </a:pPr>
            <a:r>
              <a:rPr lang="nl-NL" altLang="nl-NL" sz="2400" dirty="0">
                <a:solidFill>
                  <a:schemeClr val="tx1"/>
                </a:solidFill>
              </a:rPr>
              <a:t>Bedenk een </a:t>
            </a:r>
            <a:r>
              <a:rPr lang="nl-NL" altLang="nl-NL" sz="2400" b="1" dirty="0">
                <a:solidFill>
                  <a:schemeClr val="tx1"/>
                </a:solidFill>
              </a:rPr>
              <a:t>belangentegenstelling </a:t>
            </a:r>
            <a:r>
              <a:rPr lang="nl-NL" altLang="nl-NL" sz="2400" dirty="0">
                <a:solidFill>
                  <a:schemeClr val="tx1"/>
                </a:solidFill>
              </a:rPr>
              <a:t>tussen</a:t>
            </a:r>
            <a:r>
              <a:rPr lang="nl-NL" altLang="nl-NL" sz="2400" b="1" dirty="0">
                <a:solidFill>
                  <a:schemeClr val="tx1"/>
                </a:solidFill>
              </a:rPr>
              <a:t>:</a:t>
            </a:r>
            <a:endParaRPr lang="nl-NL" altLang="nl-NL" sz="2400" dirty="0">
              <a:solidFill>
                <a:schemeClr val="tx1"/>
              </a:solidFill>
            </a:endParaRPr>
          </a:p>
          <a:p>
            <a:pPr marL="571500" indent="-571500">
              <a:buFont typeface="+mj-lt"/>
              <a:buAutoNum type="arabicPeriod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Werkgevers </a:t>
            </a:r>
            <a:r>
              <a:rPr lang="nl-NL" altLang="nl-NL" sz="2400" i="1" dirty="0">
                <a:solidFill>
                  <a:schemeClr val="tx1"/>
                </a:solidFill>
              </a:rPr>
              <a:t>en </a:t>
            </a:r>
            <a:r>
              <a:rPr lang="nl-NL" altLang="nl-NL" sz="2400" b="1" i="1" dirty="0">
                <a:solidFill>
                  <a:schemeClr val="tx1"/>
                </a:solidFill>
              </a:rPr>
              <a:t>werknemers.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nl-NL" altLang="nl-NL" sz="2400" b="1" i="1" dirty="0">
                <a:solidFill>
                  <a:schemeClr val="tx1"/>
                </a:solidFill>
              </a:rPr>
              <a:t>Rijke</a:t>
            </a:r>
            <a:r>
              <a:rPr lang="nl-NL" altLang="nl-NL" sz="2400" i="1" dirty="0">
                <a:solidFill>
                  <a:schemeClr val="tx1"/>
                </a:solidFill>
              </a:rPr>
              <a:t> en </a:t>
            </a:r>
            <a:r>
              <a:rPr lang="nl-NL" altLang="nl-NL" sz="2400" b="1" i="1" dirty="0">
                <a:solidFill>
                  <a:schemeClr val="tx1"/>
                </a:solidFill>
              </a:rPr>
              <a:t>arme</a:t>
            </a:r>
            <a:r>
              <a:rPr lang="nl-NL" altLang="nl-NL" sz="2400" i="1" dirty="0">
                <a:solidFill>
                  <a:schemeClr val="tx1"/>
                </a:solidFill>
              </a:rPr>
              <a:t> </a:t>
            </a:r>
            <a:r>
              <a:rPr lang="nl-NL" altLang="nl-NL" sz="2400" b="1" i="1" dirty="0">
                <a:solidFill>
                  <a:schemeClr val="tx1"/>
                </a:solidFill>
              </a:rPr>
              <a:t>mensen.</a:t>
            </a:r>
          </a:p>
        </p:txBody>
      </p:sp>
      <p:pic>
        <p:nvPicPr>
          <p:cNvPr id="7170" name="Picture 2" descr="https://logicfreezone.files.wordpress.com/2012/06/fnv-stak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2655"/>
            <a:ext cx="2933018" cy="19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mo.nl/vnarena/images/stories/rijk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82007"/>
            <a:ext cx="1884190" cy="21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01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315201"/>
            <a:ext cx="7200900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dirty="0">
                <a:solidFill>
                  <a:schemeClr val="tx1"/>
                </a:solidFill>
              </a:rPr>
              <a:t>Wat is macht?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10991" y="2151083"/>
            <a:ext cx="5473177" cy="4518278"/>
          </a:xfrm>
        </p:spPr>
        <p:txBody>
          <a:bodyPr>
            <a:normAutofit/>
          </a:bodyPr>
          <a:lstStyle/>
          <a:p>
            <a:pPr marL="571500" indent="-5715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nl-NL" altLang="nl-NL" dirty="0">
                <a:solidFill>
                  <a:schemeClr val="tx1"/>
                </a:solidFill>
              </a:rPr>
              <a:t>Machtsmiddelen: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Functie of beroep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Kennis en vaardigheden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Aanzien of status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Overtuigingskracht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Hoeveelheid geld dat je hebt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Aantal mensen dat gezamenlijk iets wil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Toegang tot de media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Toegang tot invloedrijke personen</a:t>
            </a:r>
          </a:p>
          <a:p>
            <a:pPr>
              <a:lnSpc>
                <a:spcPct val="90000"/>
              </a:lnSpc>
              <a:defRPr/>
            </a:pPr>
            <a:r>
              <a:rPr lang="nl-NL" altLang="nl-NL" dirty="0">
                <a:solidFill>
                  <a:schemeClr val="tx1"/>
                </a:solidFill>
              </a:rPr>
              <a:t>Geweld</a:t>
            </a:r>
          </a:p>
        </p:txBody>
      </p:sp>
      <p:sp>
        <p:nvSpPr>
          <p:cNvPr id="4" name="Rechthoek 3"/>
          <p:cNvSpPr/>
          <p:nvPr/>
        </p:nvSpPr>
        <p:spPr>
          <a:xfrm>
            <a:off x="610991" y="1343025"/>
            <a:ext cx="1512416" cy="647700"/>
          </a:xfrm>
          <a:prstGeom prst="rect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nl-NL" altLang="nl-NL" sz="2800" b="1" dirty="0"/>
              <a:t>Macht</a:t>
            </a:r>
          </a:p>
        </p:txBody>
      </p:sp>
      <p:sp>
        <p:nvSpPr>
          <p:cNvPr id="5" name="PIJL-RECHTS 4"/>
          <p:cNvSpPr/>
          <p:nvPr/>
        </p:nvSpPr>
        <p:spPr>
          <a:xfrm>
            <a:off x="2267744" y="1341437"/>
            <a:ext cx="360362" cy="649287"/>
          </a:xfrm>
          <a:prstGeom prst="rightArrow">
            <a:avLst/>
          </a:prstGeom>
          <a:solidFill>
            <a:srgbClr val="F36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1270" name="Tekstvak 5"/>
          <p:cNvSpPr txBox="1">
            <a:spLocks noChangeArrowheads="1"/>
          </p:cNvSpPr>
          <p:nvPr/>
        </p:nvSpPr>
        <p:spPr bwMode="auto">
          <a:xfrm>
            <a:off x="2771800" y="1196975"/>
            <a:ext cx="615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Wingdings" pitchFamily="2" charset="2"/>
              <a:buChar char="Ø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i="1" dirty="0"/>
              <a:t>De mogelijkheid om het gedrag van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NL" altLang="nl-NL" sz="2800" b="1" i="1" dirty="0"/>
              <a:t>anderen te beïnvloeden.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1" b="12182"/>
          <a:stretch/>
        </p:blipFill>
        <p:spPr bwMode="auto">
          <a:xfrm>
            <a:off x="6228185" y="2432103"/>
            <a:ext cx="2472536" cy="14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s://dynamic.decorrespondent.nl/ff-1456807516/media/1920/56d4733e21eee453864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70420"/>
            <a:ext cx="2472536" cy="10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www.adhocdocent.nl/wp-content/uploads/2015/06/FB-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6"/>
          <a:stretch/>
        </p:blipFill>
        <p:spPr bwMode="auto">
          <a:xfrm>
            <a:off x="6228184" y="5161091"/>
            <a:ext cx="2472536" cy="11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3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971550" y="271587"/>
            <a:ext cx="7200900" cy="714375"/>
          </a:xfrm>
        </p:spPr>
        <p:txBody>
          <a:bodyPr/>
          <a:lstStyle/>
          <a:p>
            <a:r>
              <a:rPr lang="nl-NL" altLang="nl-NL" dirty="0">
                <a:solidFill>
                  <a:schemeClr val="tx1"/>
                </a:solidFill>
              </a:rPr>
              <a:t>Machtsmiddelen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2568575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upload.wikimedia.org/wikipedia/commons/thumb/d/d5/Pope_Francis_in_March_2013.jpg/220px-Pope_Francis_in_March_2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4671"/>
          <a:stretch>
            <a:fillRect/>
          </a:stretch>
        </p:blipFill>
        <p:spPr bwMode="auto">
          <a:xfrm>
            <a:off x="5499100" y="1400175"/>
            <a:ext cx="3306763" cy="207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62C1F12-5272-4276-99FC-BD3FA72A3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8" y="3621930"/>
            <a:ext cx="2149051" cy="274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k Zuckerberg F8 2018 Keynote | Anthony Quintano | Flickr">
            <a:extLst>
              <a:ext uri="{FF2B5EF4-FFF2-40B4-BE49-F238E27FC236}">
                <a16:creationId xmlns:a16="http://schemas.microsoft.com/office/drawing/2014/main" id="{2DE0A8A8-6900-4EB5-AD99-A4A0B9D4A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60"/>
          <a:stretch/>
        </p:blipFill>
        <p:spPr bwMode="auto">
          <a:xfrm>
            <a:off x="5768647" y="3647577"/>
            <a:ext cx="2956881" cy="272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m, black lives matter, protest, police, protestors, people ...">
            <a:extLst>
              <a:ext uri="{FF2B5EF4-FFF2-40B4-BE49-F238E27FC236}">
                <a16:creationId xmlns:a16="http://schemas.microsoft.com/office/drawing/2014/main" id="{7C6C9B08-C2FC-4ECC-ACDC-74CB2CE59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9" t="-589" r="-322" b="589"/>
          <a:stretch/>
        </p:blipFill>
        <p:spPr bwMode="auto">
          <a:xfrm>
            <a:off x="2686044" y="3620343"/>
            <a:ext cx="2986447" cy="27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047917"/>
      </p:ext>
    </p:extLst>
  </p:cSld>
  <p:clrMapOvr>
    <a:masterClrMapping/>
  </p:clrMapOvr>
</p:sld>
</file>

<file path=ppt/theme/theme1.xml><?xml version="1.0" encoding="utf-8"?>
<a:theme xmlns:a="http://schemas.openxmlformats.org/drawingml/2006/main" name="Bijgesnede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97F3AD416AC43BA4559E9BE7A0520" ma:contentTypeVersion="2" ma:contentTypeDescription="Een nieuw document maken." ma:contentTypeScope="" ma:versionID="7c1457c4bb93bdfa7dee56c2a674e1bc">
  <xsd:schema xmlns:xsd="http://www.w3.org/2001/XMLSchema" xmlns:xs="http://www.w3.org/2001/XMLSchema" xmlns:p="http://schemas.microsoft.com/office/2006/metadata/properties" xmlns:ns2="6e496755-b112-42aa-81b8-5648eb0e20de" targetNamespace="http://schemas.microsoft.com/office/2006/metadata/properties" ma:root="true" ma:fieldsID="0ecfe829a18cb4457ff39ab20dc17b54" ns2:_="">
    <xsd:import namespace="6e496755-b112-42aa-81b8-5648eb0e20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96755-b112-42aa-81b8-5648eb0e2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C9995C-1BE8-4525-A105-01046190E38E}"/>
</file>

<file path=customXml/itemProps2.xml><?xml version="1.0" encoding="utf-8"?>
<ds:datastoreItem xmlns:ds="http://schemas.openxmlformats.org/officeDocument/2006/customXml" ds:itemID="{5DA1DB90-ACDF-43DE-82BD-D6A5424D2CBC}"/>
</file>

<file path=customXml/itemProps3.xml><?xml version="1.0" encoding="utf-8"?>
<ds:datastoreItem xmlns:ds="http://schemas.openxmlformats.org/officeDocument/2006/customXml" ds:itemID="{3AAD2548-C310-4845-8F11-348D55D1BE46}"/>
</file>

<file path=docProps/app.xml><?xml version="1.0" encoding="utf-8"?>
<Properties xmlns="http://schemas.openxmlformats.org/officeDocument/2006/extended-properties" xmlns:vt="http://schemas.openxmlformats.org/officeDocument/2006/docPropsVTypes">
  <Template>Bijgesneden</Template>
  <TotalTime>1443</TotalTime>
  <Words>404</Words>
  <Application>Microsoft Office PowerPoint</Application>
  <PresentationFormat>Diavoorstelling (4:3)</PresentationFormat>
  <Paragraphs>92</Paragraphs>
  <Slides>11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Wingdings</vt:lpstr>
      <vt:lpstr>Bijgesneden</vt:lpstr>
      <vt:lpstr>Image</vt:lpstr>
      <vt:lpstr>1.3 Kernbegrippen bij maatschappijleer</vt:lpstr>
      <vt:lpstr>Kernbegrippen</vt:lpstr>
      <vt:lpstr>Waarden</vt:lpstr>
      <vt:lpstr>Normen</vt:lpstr>
      <vt:lpstr>Normen en waarden</vt:lpstr>
      <vt:lpstr>Belang</vt:lpstr>
      <vt:lpstr>Belangentegenstelling</vt:lpstr>
      <vt:lpstr>Wat is macht?</vt:lpstr>
      <vt:lpstr>Machtsmiddelen</vt:lpstr>
      <vt:lpstr>Video-opdracht</vt:lpstr>
      <vt:lpstr>Sociale ongelijkheid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H4 Strafrecht: de rechter</dc:title>
  <dc:creator>PC_voorzijde</dc:creator>
  <cp:lastModifiedBy>Gülenay Keser</cp:lastModifiedBy>
  <cp:revision>68</cp:revision>
  <cp:lastPrinted>2015-09-15T10:34:44Z</cp:lastPrinted>
  <dcterms:created xsi:type="dcterms:W3CDTF">2015-09-14T12:36:08Z</dcterms:created>
  <dcterms:modified xsi:type="dcterms:W3CDTF">2020-09-08T12:51:35Z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0x01010068997F3AD416AC43BA4559E9BE7A0520</vt:lpwstr>
  </property>
  <property fmtid="{D5CDD505-2E9C-101B-9397-08002B2CF9AE}" pid="3" name="Order">
    <vt:r8>12400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